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Nunito"/>
      <p:regular r:id="rId28"/>
      <p:bold r:id="rId29"/>
      <p:italic r:id="rId30"/>
      <p:boldItalic r:id="rId31"/>
    </p:embeddedFont>
    <p:embeddedFont>
      <p:font typeface="Open Sans"/>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Nunito-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6.xml"/><Relationship Id="rId33" Type="http://schemas.openxmlformats.org/officeDocument/2006/relationships/font" Target="fonts/OpenSans-bold.fntdata"/><Relationship Id="rId10" Type="http://schemas.openxmlformats.org/officeDocument/2006/relationships/slide" Target="slides/slide5.xml"/><Relationship Id="rId32" Type="http://schemas.openxmlformats.org/officeDocument/2006/relationships/font" Target="fonts/OpenSans-regular.fntdata"/><Relationship Id="rId13" Type="http://schemas.openxmlformats.org/officeDocument/2006/relationships/slide" Target="slides/slide8.xml"/><Relationship Id="rId35" Type="http://schemas.openxmlformats.org/officeDocument/2006/relationships/font" Target="fonts/OpenSans-boldItalic.fntdata"/><Relationship Id="rId12" Type="http://schemas.openxmlformats.org/officeDocument/2006/relationships/slide" Target="slides/slide7.xml"/><Relationship Id="rId34"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8e3a790bb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8e3a790bb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8e3a790bb3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8e3a790bb3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8e3a790bb3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e3a790bb3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8e3a790bb3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8e3a790bb3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8f11f1bb3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f11f1bb3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e3a790bb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e3a790bb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e3a790bb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e3a790bb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8e3a790bb3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e3a790bb3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8f11f1bb3a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f11f1bb3a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f11f1bb3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f11f1bb3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8f11f1bb3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8f11f1bb3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8e3bd4cb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8e3bd4cb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8f11f1bb3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f11f1bb3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e3bd4cb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e3bd4cb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11f1bb3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11f1bb3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8e3a790bb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8e3a790bb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8e3bd4cb9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e3bd4cb9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hyperlink" Target="https://vennelagajjala.wixsite.com/mysite-2" TargetMode="External"/><Relationship Id="rId5" Type="http://schemas.openxmlformats.org/officeDocument/2006/relationships/image" Target="../media/image28.jpg"/><Relationship Id="rId6" Type="http://schemas.openxmlformats.org/officeDocument/2006/relationships/image" Target="../media/image29.jpg"/><Relationship Id="rId7" Type="http://schemas.openxmlformats.org/officeDocument/2006/relationships/image" Target="../media/image2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3.png"/><Relationship Id="rId6" Type="http://schemas.openxmlformats.org/officeDocument/2006/relationships/image" Target="../media/image1.png"/><Relationship Id="rId7" Type="http://schemas.openxmlformats.org/officeDocument/2006/relationships/image" Target="../media/image15.png"/><Relationship Id="rId8"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hyperlink" Target="https://vennelagajjala.wixsite.com/mysite-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0345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800">
                <a:solidFill>
                  <a:srgbClr val="AF7B51"/>
                </a:solidFill>
                <a:latin typeface="Nunito"/>
                <a:ea typeface="Nunito"/>
                <a:cs typeface="Nunito"/>
                <a:sym typeface="Nunito"/>
              </a:rPr>
              <a:t>Design Thinking Phase 3: </a:t>
            </a:r>
            <a:endParaRPr/>
          </a:p>
        </p:txBody>
      </p:sp>
      <p:sp>
        <p:nvSpPr>
          <p:cNvPr id="63" name="Google Shape;63;p13"/>
          <p:cNvSpPr txBox="1"/>
          <p:nvPr>
            <p:ph idx="1" type="subTitle"/>
          </p:nvPr>
        </p:nvSpPr>
        <p:spPr>
          <a:xfrm>
            <a:off x="2697600" y="3116575"/>
            <a:ext cx="3748800" cy="9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By: Vennela Gajjala, Haoyang Li, Mounika Tarigopula, Noah Placke</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64" name="Google Shape;64;p13"/>
          <p:cNvSpPr txBox="1"/>
          <p:nvPr>
            <p:ph type="ctrTitle"/>
          </p:nvPr>
        </p:nvSpPr>
        <p:spPr>
          <a:xfrm>
            <a:off x="1769850" y="2457775"/>
            <a:ext cx="5604300" cy="65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600">
                <a:solidFill>
                  <a:srgbClr val="AF7B51"/>
                </a:solidFill>
                <a:latin typeface="Nunito"/>
                <a:ea typeface="Nunito"/>
                <a:cs typeface="Nunito"/>
                <a:sym typeface="Nunito"/>
              </a:rPr>
              <a:t>Ideating, Prototyping, &amp; Testing</a:t>
            </a:r>
            <a:r>
              <a:rPr lang="en" sz="3800">
                <a:solidFill>
                  <a:srgbClr val="AF7B51"/>
                </a:solidFill>
                <a:latin typeface="Nunito"/>
                <a:ea typeface="Nunito"/>
                <a:cs typeface="Nunito"/>
                <a:sym typeface="Nunito"/>
              </a:rPr>
              <a:t> </a:t>
            </a:r>
            <a:endParaRPr/>
          </a:p>
        </p:txBody>
      </p:sp>
      <p:sp>
        <p:nvSpPr>
          <p:cNvPr id="65" name="Google Shape;65;p13"/>
          <p:cNvSpPr txBox="1"/>
          <p:nvPr/>
        </p:nvSpPr>
        <p:spPr>
          <a:xfrm>
            <a:off x="2820000" y="3804050"/>
            <a:ext cx="3504000" cy="49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100">
                <a:solidFill>
                  <a:schemeClr val="dk1"/>
                </a:solidFill>
                <a:latin typeface="Economica"/>
                <a:ea typeface="Economica"/>
                <a:cs typeface="Economica"/>
                <a:sym typeface="Economica"/>
              </a:rPr>
              <a:t>Team S.A.C.S (Students Against Comic Sans) (Team 8)</a:t>
            </a:r>
            <a:endParaRPr>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a:t>
            </a:r>
            <a:r>
              <a:rPr lang="en"/>
              <a:t>- Product Availability App</a:t>
            </a:r>
            <a:endParaRPr/>
          </a:p>
        </p:txBody>
      </p:sp>
      <p:sp>
        <p:nvSpPr>
          <p:cNvPr id="139" name="Google Shape;139;p22"/>
          <p:cNvSpPr txBox="1"/>
          <p:nvPr/>
        </p:nvSpPr>
        <p:spPr>
          <a:xfrm>
            <a:off x="236825" y="1272925"/>
            <a:ext cx="8414700" cy="343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40" name="Google Shape;140;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People can upload shopping list to compare </a:t>
            </a:r>
            <a:r>
              <a:rPr lang="en"/>
              <a:t>availability</a:t>
            </a:r>
            <a:r>
              <a:rPr lang="en"/>
              <a:t> in various stores</a:t>
            </a:r>
            <a:endParaRPr/>
          </a:p>
          <a:p>
            <a:pPr indent="-317500" lvl="1" marL="914400" rtl="0" algn="l">
              <a:spcBef>
                <a:spcPts val="0"/>
              </a:spcBef>
              <a:spcAft>
                <a:spcPts val="0"/>
              </a:spcAft>
              <a:buSzPts val="1400"/>
              <a:buChar char="○"/>
            </a:pPr>
            <a:r>
              <a:rPr lang="en"/>
              <a:t>Insight: Product </a:t>
            </a:r>
            <a:r>
              <a:rPr lang="en"/>
              <a:t>Availability</a:t>
            </a:r>
            <a:r>
              <a:rPr lang="en"/>
              <a:t>, Less potential for exposure, Saves time and energy</a:t>
            </a:r>
            <a:endParaRPr/>
          </a:p>
          <a:p>
            <a:pPr indent="-342900" lvl="0" marL="457200" rtl="0" algn="l">
              <a:spcBef>
                <a:spcPts val="0"/>
              </a:spcBef>
              <a:spcAft>
                <a:spcPts val="0"/>
              </a:spcAft>
              <a:buSzPts val="1800"/>
              <a:buChar char="●"/>
            </a:pPr>
            <a:r>
              <a:rPr lang="en"/>
              <a:t>Prices of the items will be compared as well. People can use these prices for price match at stores as well</a:t>
            </a:r>
            <a:endParaRPr/>
          </a:p>
          <a:p>
            <a:pPr indent="-317500" lvl="1" marL="914400" rtl="0" algn="l">
              <a:spcBef>
                <a:spcPts val="0"/>
              </a:spcBef>
              <a:spcAft>
                <a:spcPts val="0"/>
              </a:spcAft>
              <a:buSzPts val="1400"/>
              <a:buChar char="○"/>
            </a:pPr>
            <a:r>
              <a:rPr lang="en"/>
              <a:t>Insight: People more </a:t>
            </a:r>
            <a:r>
              <a:rPr lang="en"/>
              <a:t>conscious</a:t>
            </a:r>
            <a:r>
              <a:rPr lang="en"/>
              <a:t> of spending</a:t>
            </a:r>
            <a:endParaRPr/>
          </a:p>
          <a:p>
            <a:pPr indent="-342900" lvl="0" marL="457200" rtl="0" algn="l">
              <a:spcBef>
                <a:spcPts val="0"/>
              </a:spcBef>
              <a:spcAft>
                <a:spcPts val="0"/>
              </a:spcAft>
              <a:buSzPts val="1800"/>
              <a:buChar char="●"/>
            </a:pPr>
            <a:r>
              <a:rPr lang="en"/>
              <a:t>Available as a web, mobile ios and android app</a:t>
            </a:r>
            <a:endParaRPr/>
          </a:p>
          <a:p>
            <a:pPr indent="-317500" lvl="1" marL="914400" rtl="0" algn="l">
              <a:spcBef>
                <a:spcPts val="0"/>
              </a:spcBef>
              <a:spcAft>
                <a:spcPts val="0"/>
              </a:spcAft>
              <a:buSzPts val="1400"/>
              <a:buChar char="○"/>
            </a:pPr>
            <a:r>
              <a:rPr lang="en"/>
              <a:t>Design Principle: Designing for masses, Intuitive, Easy to use</a:t>
            </a:r>
            <a:endParaRPr/>
          </a:p>
          <a:p>
            <a:pPr indent="-342900" lvl="0" marL="457200" rtl="0" algn="l">
              <a:spcBef>
                <a:spcPts val="0"/>
              </a:spcBef>
              <a:spcAft>
                <a:spcPts val="0"/>
              </a:spcAft>
              <a:buSzPts val="1800"/>
              <a:buChar char="●"/>
            </a:pPr>
            <a:r>
              <a:rPr lang="en"/>
              <a:t>Connected to Instacart as well as grocery websites for online ordering and delivery options</a:t>
            </a:r>
            <a:endParaRPr/>
          </a:p>
          <a:p>
            <a:pPr indent="-317500" lvl="1" marL="914400" rtl="0" algn="l">
              <a:spcBef>
                <a:spcPts val="0"/>
              </a:spcBef>
              <a:spcAft>
                <a:spcPts val="0"/>
              </a:spcAft>
              <a:buSzPts val="1400"/>
              <a:buChar char="○"/>
            </a:pPr>
            <a:r>
              <a:rPr lang="en"/>
              <a:t>Insight: Reduce exposure, Shopping online, Convenience </a:t>
            </a:r>
            <a:endParaRPr/>
          </a:p>
        </p:txBody>
      </p:sp>
      <p:pic>
        <p:nvPicPr>
          <p:cNvPr id="141" name="Google Shape;141;p22"/>
          <p:cNvPicPr preferRelativeResize="0"/>
          <p:nvPr/>
        </p:nvPicPr>
        <p:blipFill>
          <a:blip r:embed="rId3">
            <a:alphaModFix/>
          </a:blip>
          <a:stretch>
            <a:fillRect/>
          </a:stretch>
        </p:blipFill>
        <p:spPr>
          <a:xfrm>
            <a:off x="7193424" y="164197"/>
            <a:ext cx="1065775" cy="1061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 - Mobile Grocery Bus</a:t>
            </a:r>
            <a:endParaRPr/>
          </a:p>
        </p:txBody>
      </p:sp>
      <p:pic>
        <p:nvPicPr>
          <p:cNvPr id="147" name="Google Shape;147;p23"/>
          <p:cNvPicPr preferRelativeResize="0"/>
          <p:nvPr/>
        </p:nvPicPr>
        <p:blipFill>
          <a:blip r:embed="rId3">
            <a:alphaModFix/>
          </a:blip>
          <a:stretch>
            <a:fillRect/>
          </a:stretch>
        </p:blipFill>
        <p:spPr>
          <a:xfrm>
            <a:off x="311699" y="1250801"/>
            <a:ext cx="5160426" cy="2272275"/>
          </a:xfrm>
          <a:prstGeom prst="rect">
            <a:avLst/>
          </a:prstGeom>
          <a:noFill/>
          <a:ln>
            <a:noFill/>
          </a:ln>
        </p:spPr>
      </p:pic>
      <p:sp>
        <p:nvSpPr>
          <p:cNvPr id="148" name="Google Shape;148;p23"/>
          <p:cNvSpPr txBox="1"/>
          <p:nvPr/>
        </p:nvSpPr>
        <p:spPr>
          <a:xfrm rot="1398">
            <a:off x="5532275" y="1147975"/>
            <a:ext cx="3688500" cy="38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https://vennelagajjala.wixsite.com/mysite-2</a:t>
            </a:r>
            <a:endParaRPr/>
          </a:p>
        </p:txBody>
      </p:sp>
      <p:pic>
        <p:nvPicPr>
          <p:cNvPr id="149" name="Google Shape;149;p23"/>
          <p:cNvPicPr preferRelativeResize="0"/>
          <p:nvPr/>
        </p:nvPicPr>
        <p:blipFill>
          <a:blip r:embed="rId5">
            <a:alphaModFix/>
          </a:blip>
          <a:stretch>
            <a:fillRect/>
          </a:stretch>
        </p:blipFill>
        <p:spPr>
          <a:xfrm>
            <a:off x="711712" y="3626652"/>
            <a:ext cx="1761268" cy="1320951"/>
          </a:xfrm>
          <a:prstGeom prst="rect">
            <a:avLst/>
          </a:prstGeom>
          <a:noFill/>
          <a:ln>
            <a:noFill/>
          </a:ln>
        </p:spPr>
      </p:pic>
      <p:pic>
        <p:nvPicPr>
          <p:cNvPr id="150" name="Google Shape;150;p23"/>
          <p:cNvPicPr preferRelativeResize="0"/>
          <p:nvPr/>
        </p:nvPicPr>
        <p:blipFill>
          <a:blip r:embed="rId6">
            <a:alphaModFix/>
          </a:blip>
          <a:stretch>
            <a:fillRect/>
          </a:stretch>
        </p:blipFill>
        <p:spPr>
          <a:xfrm>
            <a:off x="3121987" y="3626651"/>
            <a:ext cx="1761268" cy="1320951"/>
          </a:xfrm>
          <a:prstGeom prst="rect">
            <a:avLst/>
          </a:prstGeom>
          <a:noFill/>
          <a:ln>
            <a:noFill/>
          </a:ln>
        </p:spPr>
      </p:pic>
      <p:pic>
        <p:nvPicPr>
          <p:cNvPr id="151" name="Google Shape;151;p23"/>
          <p:cNvPicPr preferRelativeResize="0"/>
          <p:nvPr/>
        </p:nvPicPr>
        <p:blipFill>
          <a:blip r:embed="rId7">
            <a:alphaModFix/>
          </a:blip>
          <a:stretch>
            <a:fillRect/>
          </a:stretch>
        </p:blipFill>
        <p:spPr>
          <a:xfrm rot="-5400000">
            <a:off x="5962699" y="1316575"/>
            <a:ext cx="2582450" cy="34432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Features - Busin’ Around</a:t>
            </a:r>
            <a:endParaRPr/>
          </a:p>
        </p:txBody>
      </p:sp>
      <p:sp>
        <p:nvSpPr>
          <p:cNvPr id="157" name="Google Shape;157;p24"/>
          <p:cNvSpPr txBox="1"/>
          <p:nvPr>
            <p:ph idx="1" type="body"/>
          </p:nvPr>
        </p:nvSpPr>
        <p:spPr>
          <a:xfrm>
            <a:off x="311700" y="1291825"/>
            <a:ext cx="81918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Limited capacity so that social distancing can be maintained</a:t>
            </a:r>
            <a:endParaRPr/>
          </a:p>
          <a:p>
            <a:pPr indent="-317500" lvl="1" marL="914400" rtl="0" algn="l">
              <a:spcBef>
                <a:spcPts val="0"/>
              </a:spcBef>
              <a:spcAft>
                <a:spcPts val="0"/>
              </a:spcAft>
              <a:buSzPts val="1400"/>
              <a:buChar char="○"/>
            </a:pPr>
            <a:r>
              <a:rPr lang="en"/>
              <a:t>Insight: Reducing risk of exposure</a:t>
            </a:r>
            <a:endParaRPr/>
          </a:p>
          <a:p>
            <a:pPr indent="-342900" lvl="0" marL="457200" rtl="0" algn="l">
              <a:spcBef>
                <a:spcPts val="0"/>
              </a:spcBef>
              <a:spcAft>
                <a:spcPts val="0"/>
              </a:spcAft>
              <a:buSzPts val="1800"/>
              <a:buChar char="●"/>
            </a:pPr>
            <a:r>
              <a:rPr lang="en"/>
              <a:t>All basic-need items should be kept in stock - rice, pasta, toilet paper, veggies</a:t>
            </a:r>
            <a:endParaRPr/>
          </a:p>
          <a:p>
            <a:pPr indent="-317500" lvl="1" marL="914400" rtl="0" algn="l">
              <a:spcBef>
                <a:spcPts val="0"/>
              </a:spcBef>
              <a:spcAft>
                <a:spcPts val="0"/>
              </a:spcAft>
              <a:buSzPts val="1400"/>
              <a:buChar char="○"/>
            </a:pPr>
            <a:r>
              <a:rPr lang="en"/>
              <a:t>Insight: Product </a:t>
            </a:r>
            <a:r>
              <a:rPr lang="en"/>
              <a:t>availability</a:t>
            </a:r>
            <a:r>
              <a:rPr lang="en"/>
              <a:t>, Basic items for cooking</a:t>
            </a:r>
            <a:endParaRPr/>
          </a:p>
          <a:p>
            <a:pPr indent="-342900" lvl="0" marL="457200" rtl="0" algn="l">
              <a:spcBef>
                <a:spcPts val="0"/>
              </a:spcBef>
              <a:spcAft>
                <a:spcPts val="0"/>
              </a:spcAft>
              <a:buSzPts val="1800"/>
              <a:buChar char="●"/>
            </a:pPr>
            <a:r>
              <a:rPr lang="en"/>
              <a:t>Multiple stops every day so that different communities can be served</a:t>
            </a:r>
            <a:endParaRPr/>
          </a:p>
          <a:p>
            <a:pPr indent="-317500" lvl="1" marL="914400" rtl="0" algn="l">
              <a:spcBef>
                <a:spcPts val="0"/>
              </a:spcBef>
              <a:spcAft>
                <a:spcPts val="0"/>
              </a:spcAft>
              <a:buSzPts val="1400"/>
              <a:buChar char="○"/>
            </a:pPr>
            <a:r>
              <a:rPr lang="en"/>
              <a:t>Design Principle: Designing for Masses</a:t>
            </a:r>
            <a:endParaRPr/>
          </a:p>
          <a:p>
            <a:pPr indent="-342900" lvl="0" marL="457200" rtl="0" algn="l">
              <a:spcBef>
                <a:spcPts val="0"/>
              </a:spcBef>
              <a:spcAft>
                <a:spcPts val="0"/>
              </a:spcAft>
              <a:buSzPts val="1800"/>
              <a:buChar char="●"/>
            </a:pPr>
            <a:r>
              <a:rPr lang="en"/>
              <a:t>Connected to an easy to use app </a:t>
            </a:r>
            <a:r>
              <a:rPr lang="en"/>
              <a:t>available</a:t>
            </a:r>
            <a:r>
              <a:rPr lang="en"/>
              <a:t> on multiple platforms</a:t>
            </a:r>
            <a:endParaRPr/>
          </a:p>
          <a:p>
            <a:pPr indent="-317500" lvl="1" marL="914400" rtl="0" algn="l">
              <a:spcBef>
                <a:spcPts val="0"/>
              </a:spcBef>
              <a:spcAft>
                <a:spcPts val="0"/>
              </a:spcAft>
              <a:buSzPts val="1400"/>
              <a:buChar char="○"/>
            </a:pPr>
            <a:r>
              <a:rPr lang="en"/>
              <a:t>Insight: </a:t>
            </a:r>
            <a:r>
              <a:rPr lang="en"/>
              <a:t>Convenience, Intuitive, See product availability</a:t>
            </a:r>
            <a:endParaRPr/>
          </a:p>
        </p:txBody>
      </p:sp>
      <p:pic>
        <p:nvPicPr>
          <p:cNvPr id="158" name="Google Shape;158;p24"/>
          <p:cNvPicPr preferRelativeResize="0"/>
          <p:nvPr/>
        </p:nvPicPr>
        <p:blipFill>
          <a:blip r:embed="rId3">
            <a:alphaModFix/>
          </a:blip>
          <a:stretch>
            <a:fillRect/>
          </a:stretch>
        </p:blipFill>
        <p:spPr>
          <a:xfrm>
            <a:off x="5713350" y="108875"/>
            <a:ext cx="2116599" cy="111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Weaknesses of Prototypes</a:t>
            </a:r>
            <a:endParaRPr/>
          </a:p>
        </p:txBody>
      </p:sp>
      <p:sp>
        <p:nvSpPr>
          <p:cNvPr id="164" name="Google Shape;164;p2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Product Availability App</a:t>
            </a:r>
            <a:endParaRPr b="1"/>
          </a:p>
          <a:p>
            <a:pPr indent="-317500" lvl="0" marL="457200" rtl="0" algn="l">
              <a:spcBef>
                <a:spcPts val="1600"/>
              </a:spcBef>
              <a:spcAft>
                <a:spcPts val="0"/>
              </a:spcAft>
              <a:buSzPts val="1400"/>
              <a:buChar char="●"/>
            </a:pPr>
            <a:r>
              <a:rPr lang="en"/>
              <a:t>Features within app haven’t been fully explored - room to add useful functionality</a:t>
            </a:r>
            <a:endParaRPr/>
          </a:p>
          <a:p>
            <a:pPr indent="-317500" lvl="0" marL="457200" rtl="0" algn="l">
              <a:spcBef>
                <a:spcPts val="0"/>
              </a:spcBef>
              <a:spcAft>
                <a:spcPts val="0"/>
              </a:spcAft>
              <a:buSzPts val="1400"/>
              <a:buChar char="●"/>
            </a:pPr>
            <a:r>
              <a:rPr lang="en"/>
              <a:t>Can’t solve supply chain issue - prototype can only help guide people to the right place. If product is gone, it’s gone</a:t>
            </a:r>
            <a:endParaRPr/>
          </a:p>
          <a:p>
            <a:pPr indent="-317500" lvl="0" marL="457200" rtl="0" algn="l">
              <a:spcBef>
                <a:spcPts val="0"/>
              </a:spcBef>
              <a:spcAft>
                <a:spcPts val="0"/>
              </a:spcAft>
              <a:buSzPts val="1400"/>
              <a:buChar char="●"/>
            </a:pPr>
            <a:r>
              <a:rPr lang="en"/>
              <a:t>Data needs to be updated frequently since availability changes fast</a:t>
            </a:r>
            <a:endParaRPr/>
          </a:p>
        </p:txBody>
      </p:sp>
      <p:sp>
        <p:nvSpPr>
          <p:cNvPr id="165" name="Google Shape;165;p2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Mobile Grocery Store Bus</a:t>
            </a:r>
            <a:endParaRPr b="1"/>
          </a:p>
          <a:p>
            <a:pPr indent="-317500" lvl="0" marL="457200" rtl="0" algn="l">
              <a:spcBef>
                <a:spcPts val="1600"/>
              </a:spcBef>
              <a:spcAft>
                <a:spcPts val="0"/>
              </a:spcAft>
              <a:buSzPts val="1400"/>
              <a:buChar char="●"/>
            </a:pPr>
            <a:r>
              <a:rPr lang="en"/>
              <a:t>Currently only have drawing, could use more 3D prototype but time was constrained</a:t>
            </a:r>
            <a:endParaRPr/>
          </a:p>
          <a:p>
            <a:pPr indent="-317500" lvl="0" marL="457200" rtl="0" algn="l">
              <a:spcBef>
                <a:spcPts val="0"/>
              </a:spcBef>
              <a:spcAft>
                <a:spcPts val="0"/>
              </a:spcAft>
              <a:buSzPts val="1400"/>
              <a:buChar char="●"/>
            </a:pPr>
            <a:r>
              <a:rPr lang="en"/>
              <a:t>Lack of being able to convey what will be sold/provided in the store</a:t>
            </a:r>
            <a:endParaRPr/>
          </a:p>
          <a:p>
            <a:pPr indent="-317500" lvl="0" marL="457200" rtl="0" algn="l">
              <a:spcBef>
                <a:spcPts val="0"/>
              </a:spcBef>
              <a:spcAft>
                <a:spcPts val="0"/>
              </a:spcAft>
              <a:buSzPts val="1400"/>
              <a:buChar char="●"/>
            </a:pPr>
            <a:r>
              <a:rPr lang="en"/>
              <a:t>Same as app, doesn’t solve supply chain issue - if grocery bus can’t find unavailable products, everyone is out of luck</a:t>
            </a:r>
            <a:endParaRPr/>
          </a:p>
        </p:txBody>
      </p:sp>
      <p:pic>
        <p:nvPicPr>
          <p:cNvPr id="166" name="Google Shape;166;p25"/>
          <p:cNvPicPr preferRelativeResize="0"/>
          <p:nvPr/>
        </p:nvPicPr>
        <p:blipFill>
          <a:blip r:embed="rId3">
            <a:alphaModFix/>
          </a:blip>
          <a:stretch>
            <a:fillRect/>
          </a:stretch>
        </p:blipFill>
        <p:spPr>
          <a:xfrm>
            <a:off x="5708875" y="169825"/>
            <a:ext cx="2246950" cy="1123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and Feedback - App</a:t>
            </a:r>
            <a:endParaRPr/>
          </a:p>
        </p:txBody>
      </p:sp>
      <p:sp>
        <p:nvSpPr>
          <p:cNvPr id="172" name="Google Shape;172;p2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Participants felt that the Product </a:t>
            </a:r>
            <a:r>
              <a:rPr lang="en"/>
              <a:t>availability</a:t>
            </a:r>
            <a:r>
              <a:rPr lang="en"/>
              <a:t> app will save lot of  time and energy</a:t>
            </a:r>
            <a:endParaRPr/>
          </a:p>
          <a:p>
            <a:pPr indent="-342900" lvl="0" marL="457200" rtl="0" algn="l">
              <a:spcBef>
                <a:spcPts val="0"/>
              </a:spcBef>
              <a:spcAft>
                <a:spcPts val="0"/>
              </a:spcAft>
              <a:buSzPts val="1800"/>
              <a:buChar char="●"/>
            </a:pPr>
            <a:r>
              <a:rPr lang="en"/>
              <a:t>Participants felt the price matching feature would help them save more</a:t>
            </a:r>
            <a:endParaRPr/>
          </a:p>
          <a:p>
            <a:pPr indent="-342900" lvl="0" marL="457200" rtl="0" algn="l">
              <a:spcBef>
                <a:spcPts val="0"/>
              </a:spcBef>
              <a:spcAft>
                <a:spcPts val="0"/>
              </a:spcAft>
              <a:buSzPts val="1800"/>
              <a:buChar char="●"/>
            </a:pPr>
            <a:r>
              <a:rPr lang="en"/>
              <a:t>App should display categories which makes searching feasible and understandable - Ex: Asian markets, Indian markets, etc.</a:t>
            </a:r>
            <a:endParaRPr/>
          </a:p>
          <a:p>
            <a:pPr indent="-342900" lvl="0" marL="457200" rtl="0" algn="l">
              <a:spcBef>
                <a:spcPts val="0"/>
              </a:spcBef>
              <a:spcAft>
                <a:spcPts val="0"/>
              </a:spcAft>
              <a:buSzPts val="1800"/>
              <a:buChar char="●"/>
            </a:pPr>
            <a:r>
              <a:rPr lang="en"/>
              <a:t>Option for reserving the product should also be </a:t>
            </a:r>
            <a:r>
              <a:rPr lang="en"/>
              <a:t>incorporated</a:t>
            </a:r>
            <a:endParaRPr/>
          </a:p>
          <a:p>
            <a:pPr indent="-342900" lvl="0" marL="457200" rtl="0" algn="l">
              <a:spcBef>
                <a:spcPts val="0"/>
              </a:spcBef>
              <a:spcAft>
                <a:spcPts val="0"/>
              </a:spcAft>
              <a:buSzPts val="1800"/>
              <a:buChar char="●"/>
            </a:pPr>
            <a:r>
              <a:rPr lang="en"/>
              <a:t>Data should be updated frequently and send notifications to the customer about its availability</a:t>
            </a:r>
            <a:endParaRPr/>
          </a:p>
        </p:txBody>
      </p:sp>
      <p:pic>
        <p:nvPicPr>
          <p:cNvPr id="173" name="Google Shape;173;p26"/>
          <p:cNvPicPr preferRelativeResize="0"/>
          <p:nvPr/>
        </p:nvPicPr>
        <p:blipFill>
          <a:blip r:embed="rId3">
            <a:alphaModFix/>
          </a:blip>
          <a:stretch>
            <a:fillRect/>
          </a:stretch>
        </p:blipFill>
        <p:spPr>
          <a:xfrm>
            <a:off x="5497125" y="149625"/>
            <a:ext cx="2714624" cy="116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a:t>
            </a:r>
            <a:r>
              <a:rPr lang="en"/>
              <a:t>Opportunities</a:t>
            </a:r>
            <a:r>
              <a:rPr lang="en"/>
              <a:t> - App</a:t>
            </a:r>
            <a:endParaRPr/>
          </a:p>
        </p:txBody>
      </p:sp>
      <p:sp>
        <p:nvSpPr>
          <p:cNvPr id="179" name="Google Shape;179;p27"/>
          <p:cNvSpPr txBox="1"/>
          <p:nvPr>
            <p:ph idx="1" type="body"/>
          </p:nvPr>
        </p:nvSpPr>
        <p:spPr>
          <a:xfrm>
            <a:off x="311700" y="1225225"/>
            <a:ext cx="42603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Provide categories for </a:t>
            </a:r>
            <a:r>
              <a:rPr lang="en"/>
              <a:t>specialty</a:t>
            </a:r>
            <a:r>
              <a:rPr lang="en"/>
              <a:t> stores as suggested in testing</a:t>
            </a:r>
            <a:endParaRPr/>
          </a:p>
          <a:p>
            <a:pPr indent="-342900" lvl="0" marL="457200" rtl="0" algn="l">
              <a:spcBef>
                <a:spcPts val="0"/>
              </a:spcBef>
              <a:spcAft>
                <a:spcPts val="0"/>
              </a:spcAft>
              <a:buSzPts val="1800"/>
              <a:buChar char="●"/>
            </a:pPr>
            <a:r>
              <a:rPr lang="en"/>
              <a:t>Partner with grocery stores to get more accurate and real-time data about </a:t>
            </a:r>
            <a:r>
              <a:rPr lang="en"/>
              <a:t>availability</a:t>
            </a:r>
            <a:endParaRPr/>
          </a:p>
          <a:p>
            <a:pPr indent="-342900" lvl="0" marL="457200" rtl="0" algn="l">
              <a:spcBef>
                <a:spcPts val="0"/>
              </a:spcBef>
              <a:spcAft>
                <a:spcPts val="0"/>
              </a:spcAft>
              <a:buSzPts val="1800"/>
              <a:buChar char="●"/>
            </a:pPr>
            <a:r>
              <a:rPr lang="en"/>
              <a:t>Allow customers to hold or reserve products in some way</a:t>
            </a:r>
            <a:endParaRPr/>
          </a:p>
          <a:p>
            <a:pPr indent="-342900" lvl="0" marL="457200" rtl="0" algn="l">
              <a:spcBef>
                <a:spcPts val="0"/>
              </a:spcBef>
              <a:spcAft>
                <a:spcPts val="0"/>
              </a:spcAft>
              <a:buSzPts val="1800"/>
              <a:buChar char="●"/>
            </a:pPr>
            <a:r>
              <a:rPr lang="en"/>
              <a:t>People should have the ability to save grocery lists</a:t>
            </a:r>
            <a:r>
              <a:rPr lang="en"/>
              <a:t> </a:t>
            </a:r>
            <a:endParaRPr/>
          </a:p>
        </p:txBody>
      </p:sp>
      <p:pic>
        <p:nvPicPr>
          <p:cNvPr id="180" name="Google Shape;180;p27"/>
          <p:cNvPicPr preferRelativeResize="0"/>
          <p:nvPr/>
        </p:nvPicPr>
        <p:blipFill>
          <a:blip r:embed="rId3">
            <a:alphaModFix/>
          </a:blip>
          <a:stretch>
            <a:fillRect/>
          </a:stretch>
        </p:blipFill>
        <p:spPr>
          <a:xfrm>
            <a:off x="5457075" y="1351425"/>
            <a:ext cx="2916225" cy="2200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Testing and Feedback - Busin’ Around </a:t>
            </a:r>
            <a:endParaRPr/>
          </a:p>
        </p:txBody>
      </p:sp>
      <p:sp>
        <p:nvSpPr>
          <p:cNvPr id="186" name="Google Shape;186;p2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Participants felt that this bus will reduce the worries,anxiety because of the present covid situation people are afraid to go to </a:t>
            </a:r>
            <a:r>
              <a:rPr lang="en"/>
              <a:t>shops</a:t>
            </a:r>
            <a:r>
              <a:rPr lang="en"/>
              <a:t>. </a:t>
            </a:r>
            <a:endParaRPr/>
          </a:p>
          <a:p>
            <a:pPr indent="-342900" lvl="0" marL="457200" rtl="0" algn="l">
              <a:spcBef>
                <a:spcPts val="0"/>
              </a:spcBef>
              <a:spcAft>
                <a:spcPts val="0"/>
              </a:spcAft>
              <a:buSzPts val="1800"/>
              <a:buChar char="●"/>
            </a:pPr>
            <a:r>
              <a:rPr lang="en"/>
              <a:t>Bus needs to have set routes that are easily viewable by customers so that they know where to go and when</a:t>
            </a:r>
            <a:endParaRPr/>
          </a:p>
          <a:p>
            <a:pPr indent="-342900" lvl="0" marL="457200" rtl="0" algn="l">
              <a:spcBef>
                <a:spcPts val="0"/>
              </a:spcBef>
              <a:spcAft>
                <a:spcPts val="0"/>
              </a:spcAft>
              <a:buSzPts val="1800"/>
              <a:buChar char="●"/>
            </a:pPr>
            <a:r>
              <a:rPr lang="en"/>
              <a:t>Have ability to reserve time to shop on bus instead of waiting in line</a:t>
            </a:r>
            <a:endParaRPr/>
          </a:p>
          <a:p>
            <a:pPr indent="-342900" lvl="0" marL="457200" rtl="0" algn="l">
              <a:spcBef>
                <a:spcPts val="0"/>
              </a:spcBef>
              <a:spcAft>
                <a:spcPts val="0"/>
              </a:spcAft>
              <a:buSzPts val="1800"/>
              <a:buChar char="●"/>
            </a:pPr>
            <a:r>
              <a:rPr lang="en"/>
              <a:t>If customers come to know what are the items present in the bus, then it will be more helpful.</a:t>
            </a:r>
            <a:endParaRPr/>
          </a:p>
          <a:p>
            <a:pPr indent="-342900" lvl="0" marL="457200" rtl="0" algn="l">
              <a:spcBef>
                <a:spcPts val="0"/>
              </a:spcBef>
              <a:spcAft>
                <a:spcPts val="0"/>
              </a:spcAft>
              <a:buSzPts val="1800"/>
              <a:buChar char="●"/>
            </a:pPr>
            <a:r>
              <a:rPr lang="en"/>
              <a:t>Would help with </a:t>
            </a:r>
            <a:r>
              <a:rPr lang="en"/>
              <a:t>transportation</a:t>
            </a:r>
            <a:r>
              <a:rPr lang="en"/>
              <a:t> issues as some people feel public </a:t>
            </a:r>
            <a:r>
              <a:rPr lang="en"/>
              <a:t>transportation</a:t>
            </a:r>
            <a:r>
              <a:rPr lang="en"/>
              <a:t> is no longer safe</a:t>
            </a:r>
            <a:endParaRPr/>
          </a:p>
          <a:p>
            <a:pPr indent="0" lvl="0" marL="457200" rtl="0" algn="l">
              <a:spcBef>
                <a:spcPts val="1600"/>
              </a:spcBef>
              <a:spcAft>
                <a:spcPts val="1600"/>
              </a:spcAft>
              <a:buNone/>
            </a:pPr>
            <a:r>
              <a:t/>
            </a:r>
            <a:endParaRPr/>
          </a:p>
        </p:txBody>
      </p:sp>
      <p:pic>
        <p:nvPicPr>
          <p:cNvPr id="187" name="Google Shape;187;p28"/>
          <p:cNvPicPr preferRelativeResize="0"/>
          <p:nvPr/>
        </p:nvPicPr>
        <p:blipFill>
          <a:blip r:embed="rId3">
            <a:alphaModFix/>
          </a:blip>
          <a:stretch>
            <a:fillRect/>
          </a:stretch>
        </p:blipFill>
        <p:spPr>
          <a:xfrm>
            <a:off x="6819390" y="273050"/>
            <a:ext cx="1938884" cy="831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Opportunities - Busin’ Around</a:t>
            </a:r>
            <a:endParaRPr/>
          </a:p>
        </p:txBody>
      </p:sp>
      <p:sp>
        <p:nvSpPr>
          <p:cNvPr id="193" name="Google Shape;193;p29"/>
          <p:cNvSpPr txBox="1"/>
          <p:nvPr>
            <p:ph idx="1" type="body"/>
          </p:nvPr>
        </p:nvSpPr>
        <p:spPr>
          <a:xfrm>
            <a:off x="311700" y="1225225"/>
            <a:ext cx="4467600" cy="3354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Have app/website that shows routes and stops and gives ability to reserve time slot to shop</a:t>
            </a:r>
            <a:endParaRPr/>
          </a:p>
          <a:p>
            <a:pPr indent="-342900" lvl="0" marL="457200" rtl="0" algn="l">
              <a:spcBef>
                <a:spcPts val="0"/>
              </a:spcBef>
              <a:spcAft>
                <a:spcPts val="0"/>
              </a:spcAft>
              <a:buSzPts val="1800"/>
              <a:buChar char="●"/>
            </a:pPr>
            <a:r>
              <a:rPr lang="en"/>
              <a:t>Have different sized busses that carry either specialty items or a more wide stock - corner store vs. grocery store</a:t>
            </a:r>
            <a:endParaRPr/>
          </a:p>
          <a:p>
            <a:pPr indent="-342900" lvl="0" marL="457200" rtl="0" algn="l">
              <a:spcBef>
                <a:spcPts val="0"/>
              </a:spcBef>
              <a:spcAft>
                <a:spcPts val="0"/>
              </a:spcAft>
              <a:buSzPts val="1800"/>
              <a:buChar char="●"/>
            </a:pPr>
            <a:r>
              <a:rPr lang="en"/>
              <a:t>Need to find a way to keep items always in stock with restock stops so product unavailability isn’t an issue</a:t>
            </a:r>
            <a:endParaRPr/>
          </a:p>
        </p:txBody>
      </p:sp>
      <p:pic>
        <p:nvPicPr>
          <p:cNvPr id="194" name="Google Shape;194;p29"/>
          <p:cNvPicPr preferRelativeResize="0"/>
          <p:nvPr/>
        </p:nvPicPr>
        <p:blipFill>
          <a:blip r:embed="rId3">
            <a:alphaModFix/>
          </a:blip>
          <a:stretch>
            <a:fillRect/>
          </a:stretch>
        </p:blipFill>
        <p:spPr>
          <a:xfrm>
            <a:off x="4717400" y="1437363"/>
            <a:ext cx="4059899" cy="226876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200" name="Google Shape;200;p3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It is easy to come up with a decent starter prototype when you have a good idea formulated - making both the app and bus weren’t difficult because we had a clear vision</a:t>
            </a:r>
            <a:endParaRPr/>
          </a:p>
          <a:p>
            <a:pPr indent="-317500" lvl="0" marL="457200" rtl="0" algn="l">
              <a:spcBef>
                <a:spcPts val="0"/>
              </a:spcBef>
              <a:spcAft>
                <a:spcPts val="0"/>
              </a:spcAft>
              <a:buSzPts val="1400"/>
              <a:buChar char="●"/>
            </a:pPr>
            <a:r>
              <a:rPr lang="en"/>
              <a:t>Not being able to test out a bigger prototype is something we feel we’re missing out on but due to time it’s understandable</a:t>
            </a:r>
            <a:endParaRPr/>
          </a:p>
          <a:p>
            <a:pPr indent="-317500" lvl="0" marL="457200" rtl="0" algn="l">
              <a:spcBef>
                <a:spcPts val="0"/>
              </a:spcBef>
              <a:spcAft>
                <a:spcPts val="0"/>
              </a:spcAft>
              <a:buSzPts val="1400"/>
              <a:buChar char="●"/>
            </a:pPr>
            <a:r>
              <a:rPr lang="en"/>
              <a:t>Finding something that could actually be prototyped from our initial list of ideas was harder due to the fact that most of our ideas were just a little too extreme for a real world scenario</a:t>
            </a:r>
            <a:endParaRPr/>
          </a:p>
        </p:txBody>
      </p:sp>
      <p:sp>
        <p:nvSpPr>
          <p:cNvPr id="201" name="Google Shape;201;p30"/>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Our short version of prototype testing was still useful because our participants were able to give reasonable feedback that should be addressed</a:t>
            </a:r>
            <a:endParaRPr/>
          </a:p>
          <a:p>
            <a:pPr indent="-317500" lvl="0" marL="457200" rtl="0" algn="l">
              <a:spcBef>
                <a:spcPts val="0"/>
              </a:spcBef>
              <a:spcAft>
                <a:spcPts val="0"/>
              </a:spcAft>
              <a:buSzPts val="1400"/>
              <a:buChar char="●"/>
            </a:pPr>
            <a:r>
              <a:rPr lang="en"/>
              <a:t>There are many useful resources to creating mock-up websites/apps such as Wixsite and Balsamiq that will get your point across without having to add the difficult coding part</a:t>
            </a:r>
            <a:endParaRPr/>
          </a:p>
          <a:p>
            <a:pPr indent="0" lvl="0" marL="457200" rtl="0" algn="l">
              <a:spcBef>
                <a:spcPts val="1600"/>
              </a:spcBef>
              <a:spcAft>
                <a:spcPts val="1600"/>
              </a:spcAft>
              <a:buNone/>
            </a:pPr>
            <a:r>
              <a:t/>
            </a:r>
            <a:endParaRPr/>
          </a:p>
        </p:txBody>
      </p:sp>
      <p:pic>
        <p:nvPicPr>
          <p:cNvPr id="202" name="Google Shape;202;p30"/>
          <p:cNvPicPr preferRelativeResize="0"/>
          <p:nvPr/>
        </p:nvPicPr>
        <p:blipFill>
          <a:blip r:embed="rId3">
            <a:alphaModFix/>
          </a:blip>
          <a:stretch>
            <a:fillRect/>
          </a:stretch>
        </p:blipFill>
        <p:spPr>
          <a:xfrm>
            <a:off x="5824497" y="3585175"/>
            <a:ext cx="2015699" cy="134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RQ: Shopping Habits in a Post-Pandemic World Among 20-24 Year Old Students Living Independently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AF7B51"/>
                </a:solidFill>
                <a:latin typeface="Nunito"/>
                <a:ea typeface="Nunito"/>
                <a:cs typeface="Nunito"/>
                <a:sym typeface="Nunito"/>
              </a:rPr>
              <a:t>Laddering Challenge Statement</a:t>
            </a:r>
            <a:endParaRPr/>
          </a:p>
        </p:txBody>
      </p:sp>
      <p:sp>
        <p:nvSpPr>
          <p:cNvPr id="76" name="Google Shape;76;p15"/>
          <p:cNvSpPr txBox="1"/>
          <p:nvPr/>
        </p:nvSpPr>
        <p:spPr>
          <a:xfrm>
            <a:off x="1262250" y="1305600"/>
            <a:ext cx="66195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Ladder up: </a:t>
            </a:r>
            <a:r>
              <a:rPr lang="en" sz="1500">
                <a:latin typeface="Calibri"/>
                <a:ea typeface="Calibri"/>
                <a:cs typeface="Calibri"/>
                <a:sym typeface="Calibri"/>
              </a:rPr>
              <a:t>How might we minimize the stress of shoppers during the pandemic?</a:t>
            </a:r>
            <a:endParaRPr sz="1300">
              <a:solidFill>
                <a:srgbClr val="233A44"/>
              </a:solidFill>
              <a:latin typeface="Calibri"/>
              <a:ea typeface="Calibri"/>
              <a:cs typeface="Calibri"/>
              <a:sym typeface="Calibri"/>
            </a:endParaRPr>
          </a:p>
        </p:txBody>
      </p:sp>
      <p:pic>
        <p:nvPicPr>
          <p:cNvPr id="77" name="Google Shape;77;p15"/>
          <p:cNvPicPr preferRelativeResize="0"/>
          <p:nvPr/>
        </p:nvPicPr>
        <p:blipFill>
          <a:blip r:embed="rId3">
            <a:alphaModFix/>
          </a:blip>
          <a:stretch>
            <a:fillRect/>
          </a:stretch>
        </p:blipFill>
        <p:spPr>
          <a:xfrm>
            <a:off x="4409750" y="1850338"/>
            <a:ext cx="324480" cy="540800"/>
          </a:xfrm>
          <a:prstGeom prst="rect">
            <a:avLst/>
          </a:prstGeom>
          <a:noFill/>
          <a:ln>
            <a:noFill/>
          </a:ln>
        </p:spPr>
      </p:pic>
      <p:sp>
        <p:nvSpPr>
          <p:cNvPr id="78" name="Google Shape;78;p15"/>
          <p:cNvSpPr txBox="1"/>
          <p:nvPr/>
        </p:nvSpPr>
        <p:spPr>
          <a:xfrm>
            <a:off x="1210662" y="2545750"/>
            <a:ext cx="71241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How might we minimize the time and effort needed by shoppers to find the groceries they need during the pandemic in order to save time and reduce expenditures?</a:t>
            </a:r>
            <a:endParaRPr sz="1300">
              <a:solidFill>
                <a:srgbClr val="233A44"/>
              </a:solidFill>
              <a:latin typeface="Calibri"/>
              <a:ea typeface="Calibri"/>
              <a:cs typeface="Calibri"/>
              <a:sym typeface="Calibri"/>
            </a:endParaRPr>
          </a:p>
        </p:txBody>
      </p:sp>
      <p:pic>
        <p:nvPicPr>
          <p:cNvPr id="79" name="Google Shape;79;p15"/>
          <p:cNvPicPr preferRelativeResize="0"/>
          <p:nvPr/>
        </p:nvPicPr>
        <p:blipFill>
          <a:blip r:embed="rId4">
            <a:alphaModFix/>
          </a:blip>
          <a:stretch>
            <a:fillRect/>
          </a:stretch>
        </p:blipFill>
        <p:spPr>
          <a:xfrm>
            <a:off x="4409750" y="3363950"/>
            <a:ext cx="324480" cy="540800"/>
          </a:xfrm>
          <a:prstGeom prst="rect">
            <a:avLst/>
          </a:prstGeom>
          <a:noFill/>
          <a:ln>
            <a:noFill/>
          </a:ln>
        </p:spPr>
      </p:pic>
      <p:sp>
        <p:nvSpPr>
          <p:cNvPr id="80" name="Google Shape;80;p15"/>
          <p:cNvSpPr txBox="1"/>
          <p:nvPr/>
        </p:nvSpPr>
        <p:spPr>
          <a:xfrm>
            <a:off x="1210650" y="3972625"/>
            <a:ext cx="6722700" cy="6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Ladder down: </a:t>
            </a:r>
            <a:r>
              <a:rPr lang="en" sz="1500">
                <a:latin typeface="Calibri"/>
                <a:ea typeface="Calibri"/>
                <a:cs typeface="Calibri"/>
                <a:sym typeface="Calibri"/>
              </a:rPr>
              <a:t>How might we minimize the time needed by shoppers to compare the availability and price of products between different stores reducing effort and risk of exposure?</a:t>
            </a:r>
            <a:endParaRPr b="1" sz="1300">
              <a:solidFill>
                <a:srgbClr val="233A44"/>
              </a:solidFill>
              <a:latin typeface="Calibri"/>
              <a:ea typeface="Calibri"/>
              <a:cs typeface="Calibri"/>
              <a:sym typeface="Calibri"/>
            </a:endParaRPr>
          </a:p>
        </p:txBody>
      </p:sp>
      <p:pic>
        <p:nvPicPr>
          <p:cNvPr id="81" name="Google Shape;81;p15"/>
          <p:cNvPicPr preferRelativeResize="0"/>
          <p:nvPr/>
        </p:nvPicPr>
        <p:blipFill>
          <a:blip r:embed="rId5">
            <a:alphaModFix/>
          </a:blip>
          <a:stretch>
            <a:fillRect/>
          </a:stretch>
        </p:blipFill>
        <p:spPr>
          <a:xfrm>
            <a:off x="7121250" y="111163"/>
            <a:ext cx="1213500" cy="1240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AF7B51"/>
                </a:solidFill>
                <a:latin typeface="Nunito"/>
                <a:ea typeface="Nunito"/>
                <a:cs typeface="Nunito"/>
                <a:sym typeface="Nunito"/>
              </a:rPr>
              <a:t>Problem Statement</a:t>
            </a:r>
            <a:endParaRPr/>
          </a:p>
        </p:txBody>
      </p:sp>
      <p:sp>
        <p:nvSpPr>
          <p:cNvPr id="87" name="Google Shape;87;p16"/>
          <p:cNvSpPr txBox="1"/>
          <p:nvPr/>
        </p:nvSpPr>
        <p:spPr>
          <a:xfrm>
            <a:off x="676800" y="1203150"/>
            <a:ext cx="7790400" cy="17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pen Sans"/>
                <a:ea typeface="Open Sans"/>
                <a:cs typeface="Open Sans"/>
                <a:sym typeface="Open Sans"/>
              </a:rPr>
              <a:t>Chester has trouble finding items he needs to buy and has been traveling store to store in search of them, and wants an easy way to see what’s in stock, where, and at what price before he spends time traveling anywhere as he is </a:t>
            </a:r>
            <a:r>
              <a:rPr lang="en" sz="1700">
                <a:latin typeface="Open Sans"/>
                <a:ea typeface="Open Sans"/>
                <a:cs typeface="Open Sans"/>
                <a:sym typeface="Open Sans"/>
              </a:rPr>
              <a:t>conscious</a:t>
            </a:r>
            <a:r>
              <a:rPr lang="en" sz="1700">
                <a:latin typeface="Open Sans"/>
                <a:ea typeface="Open Sans"/>
                <a:cs typeface="Open Sans"/>
                <a:sym typeface="Open Sans"/>
              </a:rPr>
              <a:t> about being exposed to COVID-19.</a:t>
            </a:r>
            <a:endParaRPr sz="1700">
              <a:latin typeface="Open Sans"/>
              <a:ea typeface="Open Sans"/>
              <a:cs typeface="Open Sans"/>
              <a:sym typeface="Open Sans"/>
            </a:endParaRPr>
          </a:p>
        </p:txBody>
      </p:sp>
      <p:pic>
        <p:nvPicPr>
          <p:cNvPr id="88" name="Google Shape;88;p16"/>
          <p:cNvPicPr preferRelativeResize="0"/>
          <p:nvPr/>
        </p:nvPicPr>
        <p:blipFill>
          <a:blip r:embed="rId3">
            <a:alphaModFix/>
          </a:blip>
          <a:stretch>
            <a:fillRect/>
          </a:stretch>
        </p:blipFill>
        <p:spPr>
          <a:xfrm>
            <a:off x="3270050" y="2413250"/>
            <a:ext cx="2603901" cy="2441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1135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Ideas</a:t>
            </a:r>
            <a:endParaRPr/>
          </a:p>
        </p:txBody>
      </p:sp>
      <p:pic>
        <p:nvPicPr>
          <p:cNvPr id="94" name="Google Shape;94;p17"/>
          <p:cNvPicPr preferRelativeResize="0"/>
          <p:nvPr/>
        </p:nvPicPr>
        <p:blipFill>
          <a:blip r:embed="rId3">
            <a:alphaModFix/>
          </a:blip>
          <a:stretch>
            <a:fillRect/>
          </a:stretch>
        </p:blipFill>
        <p:spPr>
          <a:xfrm>
            <a:off x="152400" y="773900"/>
            <a:ext cx="8872375" cy="4217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Sorting</a:t>
            </a:r>
            <a:endParaRPr/>
          </a:p>
        </p:txBody>
      </p:sp>
      <p:pic>
        <p:nvPicPr>
          <p:cNvPr id="100" name="Google Shape;100;p18"/>
          <p:cNvPicPr preferRelativeResize="0"/>
          <p:nvPr/>
        </p:nvPicPr>
        <p:blipFill>
          <a:blip r:embed="rId3">
            <a:alphaModFix/>
          </a:blip>
          <a:stretch>
            <a:fillRect/>
          </a:stretch>
        </p:blipFill>
        <p:spPr>
          <a:xfrm>
            <a:off x="873825" y="1043075"/>
            <a:ext cx="7396326" cy="39776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Connection to Insights</a:t>
            </a:r>
            <a:endParaRPr/>
          </a:p>
        </p:txBody>
      </p:sp>
      <p:pic>
        <p:nvPicPr>
          <p:cNvPr id="106" name="Google Shape;106;p19"/>
          <p:cNvPicPr preferRelativeResize="0"/>
          <p:nvPr/>
        </p:nvPicPr>
        <p:blipFill>
          <a:blip r:embed="rId3">
            <a:alphaModFix/>
          </a:blip>
          <a:stretch>
            <a:fillRect/>
          </a:stretch>
        </p:blipFill>
        <p:spPr>
          <a:xfrm>
            <a:off x="7789425" y="1190292"/>
            <a:ext cx="847725" cy="827779"/>
          </a:xfrm>
          <a:prstGeom prst="rect">
            <a:avLst/>
          </a:prstGeom>
          <a:noFill/>
          <a:ln>
            <a:noFill/>
          </a:ln>
        </p:spPr>
      </p:pic>
      <p:pic>
        <p:nvPicPr>
          <p:cNvPr id="107" name="Google Shape;107;p19"/>
          <p:cNvPicPr preferRelativeResize="0"/>
          <p:nvPr/>
        </p:nvPicPr>
        <p:blipFill>
          <a:blip r:embed="rId4">
            <a:alphaModFix/>
          </a:blip>
          <a:stretch>
            <a:fillRect/>
          </a:stretch>
        </p:blipFill>
        <p:spPr>
          <a:xfrm>
            <a:off x="179155" y="1165181"/>
            <a:ext cx="847725" cy="878001"/>
          </a:xfrm>
          <a:prstGeom prst="rect">
            <a:avLst/>
          </a:prstGeom>
          <a:noFill/>
          <a:ln>
            <a:noFill/>
          </a:ln>
        </p:spPr>
      </p:pic>
      <p:pic>
        <p:nvPicPr>
          <p:cNvPr id="108" name="Google Shape;108;p19"/>
          <p:cNvPicPr preferRelativeResize="0"/>
          <p:nvPr/>
        </p:nvPicPr>
        <p:blipFill>
          <a:blip r:embed="rId5">
            <a:alphaModFix/>
          </a:blip>
          <a:stretch>
            <a:fillRect/>
          </a:stretch>
        </p:blipFill>
        <p:spPr>
          <a:xfrm>
            <a:off x="179155" y="2347900"/>
            <a:ext cx="847725" cy="835615"/>
          </a:xfrm>
          <a:prstGeom prst="rect">
            <a:avLst/>
          </a:prstGeom>
          <a:noFill/>
          <a:ln>
            <a:noFill/>
          </a:ln>
        </p:spPr>
      </p:pic>
      <p:sp>
        <p:nvSpPr>
          <p:cNvPr id="109" name="Google Shape;109;p19"/>
          <p:cNvSpPr txBox="1"/>
          <p:nvPr/>
        </p:nvSpPr>
        <p:spPr>
          <a:xfrm>
            <a:off x="1132903" y="1208181"/>
            <a:ext cx="6550500" cy="7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People are </a:t>
            </a:r>
            <a:r>
              <a:rPr lang="en" sz="1200">
                <a:latin typeface="Open Sans"/>
                <a:ea typeface="Open Sans"/>
                <a:cs typeface="Open Sans"/>
                <a:sym typeface="Open Sans"/>
              </a:rPr>
              <a:t>concerned</a:t>
            </a:r>
            <a:r>
              <a:rPr lang="en" sz="1200">
                <a:latin typeface="Open Sans"/>
                <a:ea typeface="Open Sans"/>
                <a:cs typeface="Open Sans"/>
                <a:sym typeface="Open Sans"/>
              </a:rPr>
              <a:t> about product </a:t>
            </a:r>
            <a:r>
              <a:rPr lang="en" sz="1200">
                <a:latin typeface="Open Sans"/>
                <a:ea typeface="Open Sans"/>
                <a:cs typeface="Open Sans"/>
                <a:sym typeface="Open Sans"/>
              </a:rPr>
              <a:t>availability and want to be able to get all the products they need, while being safe and reducing exposure.</a:t>
            </a:r>
            <a:r>
              <a:rPr lang="en" sz="1200">
                <a:latin typeface="Open Sans"/>
                <a:ea typeface="Open Sans"/>
                <a:cs typeface="Open Sans"/>
                <a:sym typeface="Open Sans"/>
              </a:rPr>
              <a:t> Ordering online at multiple places or being able to </a:t>
            </a:r>
            <a:r>
              <a:rPr lang="en" sz="1200">
                <a:latin typeface="Open Sans"/>
                <a:ea typeface="Open Sans"/>
                <a:cs typeface="Open Sans"/>
                <a:sym typeface="Open Sans"/>
              </a:rPr>
              <a:t>visit</a:t>
            </a:r>
            <a:r>
              <a:rPr lang="en" sz="1200">
                <a:latin typeface="Open Sans"/>
                <a:ea typeface="Open Sans"/>
                <a:cs typeface="Open Sans"/>
                <a:sym typeface="Open Sans"/>
              </a:rPr>
              <a:t> one store with most/all your items does just that.</a:t>
            </a:r>
            <a:endParaRPr sz="1200">
              <a:latin typeface="Open Sans"/>
              <a:ea typeface="Open Sans"/>
              <a:cs typeface="Open Sans"/>
              <a:sym typeface="Open Sans"/>
            </a:endParaRPr>
          </a:p>
        </p:txBody>
      </p:sp>
      <p:pic>
        <p:nvPicPr>
          <p:cNvPr id="110" name="Google Shape;110;p19"/>
          <p:cNvPicPr preferRelativeResize="0"/>
          <p:nvPr/>
        </p:nvPicPr>
        <p:blipFill>
          <a:blip r:embed="rId6">
            <a:alphaModFix/>
          </a:blip>
          <a:stretch>
            <a:fillRect/>
          </a:stretch>
        </p:blipFill>
        <p:spPr>
          <a:xfrm>
            <a:off x="7789425" y="2369720"/>
            <a:ext cx="847725" cy="791975"/>
          </a:xfrm>
          <a:prstGeom prst="rect">
            <a:avLst/>
          </a:prstGeom>
          <a:noFill/>
          <a:ln>
            <a:noFill/>
          </a:ln>
        </p:spPr>
      </p:pic>
      <p:sp>
        <p:nvSpPr>
          <p:cNvPr id="111" name="Google Shape;111;p19"/>
          <p:cNvSpPr txBox="1"/>
          <p:nvPr/>
        </p:nvSpPr>
        <p:spPr>
          <a:xfrm>
            <a:off x="1327453" y="2369707"/>
            <a:ext cx="6161400" cy="7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The pandemic has changed eating and cooking habits as people become more health </a:t>
            </a:r>
            <a:r>
              <a:rPr lang="en" sz="1200">
                <a:latin typeface="Open Sans"/>
                <a:ea typeface="Open Sans"/>
                <a:cs typeface="Open Sans"/>
                <a:sym typeface="Open Sans"/>
              </a:rPr>
              <a:t>conscious</a:t>
            </a:r>
            <a:r>
              <a:rPr lang="en" sz="1200">
                <a:latin typeface="Open Sans"/>
                <a:ea typeface="Open Sans"/>
                <a:cs typeface="Open Sans"/>
                <a:sym typeface="Open Sans"/>
              </a:rPr>
              <a:t> and are eating out less. Getting all the ingredients needed to cook a meal in one click provides </a:t>
            </a:r>
            <a:r>
              <a:rPr lang="en" sz="1200">
                <a:latin typeface="Open Sans"/>
                <a:ea typeface="Open Sans"/>
                <a:cs typeface="Open Sans"/>
                <a:sym typeface="Open Sans"/>
              </a:rPr>
              <a:t>convenience</a:t>
            </a:r>
            <a:r>
              <a:rPr lang="en" sz="1200">
                <a:latin typeface="Open Sans"/>
                <a:ea typeface="Open Sans"/>
                <a:cs typeface="Open Sans"/>
                <a:sym typeface="Open Sans"/>
              </a:rPr>
              <a:t> and partnering with local farms helps solve some of the product </a:t>
            </a:r>
            <a:r>
              <a:rPr lang="en" sz="1200">
                <a:latin typeface="Open Sans"/>
                <a:ea typeface="Open Sans"/>
                <a:cs typeface="Open Sans"/>
                <a:sym typeface="Open Sans"/>
              </a:rPr>
              <a:t>availability</a:t>
            </a:r>
            <a:r>
              <a:rPr lang="en" sz="1200">
                <a:latin typeface="Open Sans"/>
                <a:ea typeface="Open Sans"/>
                <a:cs typeface="Open Sans"/>
                <a:sym typeface="Open Sans"/>
              </a:rPr>
              <a:t> issues while allowing people to get fresh produce</a:t>
            </a:r>
            <a:endParaRPr sz="1200">
              <a:latin typeface="Open Sans"/>
              <a:ea typeface="Open Sans"/>
              <a:cs typeface="Open Sans"/>
              <a:sym typeface="Open Sans"/>
            </a:endParaRPr>
          </a:p>
        </p:txBody>
      </p:sp>
      <p:pic>
        <p:nvPicPr>
          <p:cNvPr id="112" name="Google Shape;112;p19"/>
          <p:cNvPicPr preferRelativeResize="0"/>
          <p:nvPr/>
        </p:nvPicPr>
        <p:blipFill>
          <a:blip r:embed="rId7">
            <a:alphaModFix/>
          </a:blip>
          <a:stretch>
            <a:fillRect/>
          </a:stretch>
        </p:blipFill>
        <p:spPr>
          <a:xfrm>
            <a:off x="152875" y="3564637"/>
            <a:ext cx="900285" cy="791975"/>
          </a:xfrm>
          <a:prstGeom prst="rect">
            <a:avLst/>
          </a:prstGeom>
          <a:noFill/>
          <a:ln>
            <a:noFill/>
          </a:ln>
        </p:spPr>
      </p:pic>
      <p:pic>
        <p:nvPicPr>
          <p:cNvPr id="113" name="Google Shape;113;p19"/>
          <p:cNvPicPr preferRelativeResize="0"/>
          <p:nvPr/>
        </p:nvPicPr>
        <p:blipFill>
          <a:blip r:embed="rId8">
            <a:alphaModFix/>
          </a:blip>
          <a:stretch>
            <a:fillRect/>
          </a:stretch>
        </p:blipFill>
        <p:spPr>
          <a:xfrm>
            <a:off x="7763150" y="3564638"/>
            <a:ext cx="900275" cy="791975"/>
          </a:xfrm>
          <a:prstGeom prst="rect">
            <a:avLst/>
          </a:prstGeom>
          <a:noFill/>
          <a:ln>
            <a:noFill/>
          </a:ln>
        </p:spPr>
      </p:pic>
      <p:sp>
        <p:nvSpPr>
          <p:cNvPr id="114" name="Google Shape;114;p19"/>
          <p:cNvSpPr txBox="1"/>
          <p:nvPr/>
        </p:nvSpPr>
        <p:spPr>
          <a:xfrm>
            <a:off x="1327455" y="3564625"/>
            <a:ext cx="6161400" cy="79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Open Sans"/>
                <a:ea typeface="Open Sans"/>
                <a:cs typeface="Open Sans"/>
                <a:sym typeface="Open Sans"/>
              </a:rPr>
              <a:t>People want a calming shopping experience, and many participants said they shopped late at night pre-pandemic for that calm atmosphere. Allowing people to reserve time at grocery stores or pay for a </a:t>
            </a:r>
            <a:r>
              <a:rPr lang="en" sz="1200">
                <a:latin typeface="Open Sans"/>
                <a:ea typeface="Open Sans"/>
                <a:cs typeface="Open Sans"/>
                <a:sym typeface="Open Sans"/>
              </a:rPr>
              <a:t>priority</a:t>
            </a:r>
            <a:r>
              <a:rPr lang="en" sz="1200">
                <a:latin typeface="Open Sans"/>
                <a:ea typeface="Open Sans"/>
                <a:cs typeface="Open Sans"/>
                <a:sym typeface="Open Sans"/>
              </a:rPr>
              <a:t> hour would serve to provide them a relaxing shopping experience in a less crowded stores, also lowering the risk of exposure.</a:t>
            </a:r>
            <a:endParaRPr sz="1200">
              <a:latin typeface="Open Sans"/>
              <a:ea typeface="Open Sans"/>
              <a:cs typeface="Open Sans"/>
              <a:sym typeface="Open Sans"/>
            </a:endParaRPr>
          </a:p>
        </p:txBody>
      </p:sp>
      <p:pic>
        <p:nvPicPr>
          <p:cNvPr id="115" name="Google Shape;115;p19"/>
          <p:cNvPicPr preferRelativeResize="0"/>
          <p:nvPr/>
        </p:nvPicPr>
        <p:blipFill rotWithShape="1">
          <a:blip r:embed="rId9">
            <a:alphaModFix/>
          </a:blip>
          <a:srcRect b="5917" l="48948" r="0" t="0"/>
          <a:stretch/>
        </p:blipFill>
        <p:spPr>
          <a:xfrm>
            <a:off x="6157398" y="105500"/>
            <a:ext cx="1194325" cy="105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Chosen Ideas</a:t>
            </a:r>
            <a:endParaRPr/>
          </a:p>
        </p:txBody>
      </p:sp>
      <p:sp>
        <p:nvSpPr>
          <p:cNvPr id="121" name="Google Shape;121;p20"/>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 </a:t>
            </a:r>
            <a:endParaRPr/>
          </a:p>
          <a:p>
            <a:pPr indent="-317500" lvl="0" marL="457200" rtl="0" algn="l">
              <a:spcBef>
                <a:spcPts val="1600"/>
              </a:spcBef>
              <a:spcAft>
                <a:spcPts val="0"/>
              </a:spcAft>
              <a:buSzPts val="1400"/>
              <a:buChar char="●"/>
            </a:pPr>
            <a:r>
              <a:rPr lang="en"/>
              <a:t>People want to be able to find all their products they need without aimless traveling store to store, increasing their chance of exposure</a:t>
            </a:r>
            <a:endParaRPr/>
          </a:p>
          <a:p>
            <a:pPr indent="-317500" lvl="0" marL="457200" rtl="0" algn="l">
              <a:spcBef>
                <a:spcPts val="0"/>
              </a:spcBef>
              <a:spcAft>
                <a:spcPts val="0"/>
              </a:spcAft>
              <a:buSzPts val="1400"/>
              <a:buChar char="●"/>
            </a:pPr>
            <a:r>
              <a:rPr lang="en"/>
              <a:t>People are more </a:t>
            </a:r>
            <a:r>
              <a:rPr lang="en"/>
              <a:t>conscious</a:t>
            </a:r>
            <a:r>
              <a:rPr lang="en"/>
              <a:t> of their spending during the pandemic and it can be easy to save money by comparing costs in different stores</a:t>
            </a:r>
            <a:endParaRPr/>
          </a:p>
        </p:txBody>
      </p:sp>
      <p:sp>
        <p:nvSpPr>
          <p:cNvPr id="122" name="Google Shape;122;p20"/>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Insight: </a:t>
            </a:r>
            <a:endParaRPr/>
          </a:p>
          <a:p>
            <a:pPr indent="-317500" lvl="0" marL="457200" rtl="0" algn="l">
              <a:spcBef>
                <a:spcPts val="1600"/>
              </a:spcBef>
              <a:spcAft>
                <a:spcPts val="0"/>
              </a:spcAft>
              <a:buSzPts val="1400"/>
              <a:buChar char="●"/>
            </a:pPr>
            <a:r>
              <a:rPr lang="en"/>
              <a:t>People want one place that has all the items they need that reduces exposure while fitting into their current shopping schedule</a:t>
            </a:r>
            <a:endParaRPr/>
          </a:p>
          <a:p>
            <a:pPr indent="-317500" lvl="0" marL="457200" rtl="0" algn="l">
              <a:spcBef>
                <a:spcPts val="0"/>
              </a:spcBef>
              <a:spcAft>
                <a:spcPts val="0"/>
              </a:spcAft>
              <a:buSzPts val="1400"/>
              <a:buChar char="●"/>
            </a:pPr>
            <a:r>
              <a:rPr lang="en"/>
              <a:t>People feel unsafe using public </a:t>
            </a:r>
            <a:r>
              <a:rPr lang="en"/>
              <a:t>transportation</a:t>
            </a:r>
            <a:r>
              <a:rPr lang="en"/>
              <a:t> and online shopping/delivery minimums are often too high for 1 person to order food</a:t>
            </a:r>
            <a:endParaRPr/>
          </a:p>
        </p:txBody>
      </p:sp>
      <p:pic>
        <p:nvPicPr>
          <p:cNvPr id="123" name="Google Shape;123;p20"/>
          <p:cNvPicPr preferRelativeResize="0"/>
          <p:nvPr/>
        </p:nvPicPr>
        <p:blipFill>
          <a:blip r:embed="rId3">
            <a:alphaModFix/>
          </a:blip>
          <a:stretch>
            <a:fillRect/>
          </a:stretch>
        </p:blipFill>
        <p:spPr>
          <a:xfrm>
            <a:off x="1636424" y="3912061"/>
            <a:ext cx="1227650" cy="1021600"/>
          </a:xfrm>
          <a:prstGeom prst="rect">
            <a:avLst/>
          </a:prstGeom>
          <a:noFill/>
          <a:ln>
            <a:noFill/>
          </a:ln>
        </p:spPr>
      </p:pic>
      <p:pic>
        <p:nvPicPr>
          <p:cNvPr id="124" name="Google Shape;124;p20"/>
          <p:cNvPicPr preferRelativeResize="0"/>
          <p:nvPr/>
        </p:nvPicPr>
        <p:blipFill>
          <a:blip r:embed="rId4">
            <a:alphaModFix/>
          </a:blip>
          <a:stretch>
            <a:fillRect/>
          </a:stretch>
        </p:blipFill>
        <p:spPr>
          <a:xfrm>
            <a:off x="6218525" y="3924124"/>
            <a:ext cx="1227650" cy="997466"/>
          </a:xfrm>
          <a:prstGeom prst="rect">
            <a:avLst/>
          </a:prstGeom>
          <a:noFill/>
          <a:ln>
            <a:noFill/>
          </a:ln>
        </p:spPr>
      </p:pic>
      <p:pic>
        <p:nvPicPr>
          <p:cNvPr id="125" name="Google Shape;125;p20"/>
          <p:cNvPicPr preferRelativeResize="0"/>
          <p:nvPr/>
        </p:nvPicPr>
        <p:blipFill>
          <a:blip r:embed="rId5">
            <a:alphaModFix/>
          </a:blip>
          <a:stretch>
            <a:fillRect/>
          </a:stretch>
        </p:blipFill>
        <p:spPr>
          <a:xfrm>
            <a:off x="7045369" y="197669"/>
            <a:ext cx="1127050" cy="112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Prototype - Product Availability App</a:t>
            </a:r>
            <a:endParaRPr/>
          </a:p>
        </p:txBody>
      </p:sp>
      <p:pic>
        <p:nvPicPr>
          <p:cNvPr id="131" name="Google Shape;131;p21"/>
          <p:cNvPicPr preferRelativeResize="0"/>
          <p:nvPr/>
        </p:nvPicPr>
        <p:blipFill>
          <a:blip r:embed="rId3">
            <a:alphaModFix/>
          </a:blip>
          <a:stretch>
            <a:fillRect/>
          </a:stretch>
        </p:blipFill>
        <p:spPr>
          <a:xfrm>
            <a:off x="311698" y="1328750"/>
            <a:ext cx="5015402" cy="2805099"/>
          </a:xfrm>
          <a:prstGeom prst="rect">
            <a:avLst/>
          </a:prstGeom>
          <a:noFill/>
          <a:ln>
            <a:noFill/>
          </a:ln>
        </p:spPr>
      </p:pic>
      <p:pic>
        <p:nvPicPr>
          <p:cNvPr id="132" name="Google Shape;132;p21"/>
          <p:cNvPicPr preferRelativeResize="0"/>
          <p:nvPr/>
        </p:nvPicPr>
        <p:blipFill>
          <a:blip r:embed="rId4">
            <a:alphaModFix/>
          </a:blip>
          <a:stretch>
            <a:fillRect/>
          </a:stretch>
        </p:blipFill>
        <p:spPr>
          <a:xfrm>
            <a:off x="5391400" y="1147225"/>
            <a:ext cx="3612351" cy="3467674"/>
          </a:xfrm>
          <a:prstGeom prst="rect">
            <a:avLst/>
          </a:prstGeom>
          <a:noFill/>
          <a:ln>
            <a:noFill/>
          </a:ln>
        </p:spPr>
      </p:pic>
      <p:sp>
        <p:nvSpPr>
          <p:cNvPr id="133" name="Google Shape;133;p21"/>
          <p:cNvSpPr txBox="1"/>
          <p:nvPr/>
        </p:nvSpPr>
        <p:spPr>
          <a:xfrm>
            <a:off x="407200" y="4436275"/>
            <a:ext cx="44577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5"/>
              </a:rPr>
              <a:t>https://vennelagajjala.wixsite.com/mysite-1</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